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00" r:id="rId1"/>
  </p:sldMasterIdLst>
  <p:notesMasterIdLst>
    <p:notesMasterId r:id="rId4"/>
  </p:notesMasterIdLst>
  <p:sldIdLst>
    <p:sldId id="261" r:id="rId2"/>
    <p:sldId id="264" r:id="rId3"/>
  </p:sldIdLst>
  <p:sldSz cx="7775575" cy="1090771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6318"/>
    <a:srgbClr val="1D2088"/>
    <a:srgbClr val="FFBB27"/>
    <a:srgbClr val="FF66FF"/>
    <a:srgbClr val="000000"/>
    <a:srgbClr val="E5F2F2"/>
    <a:srgbClr val="ED9C15"/>
    <a:srgbClr val="664724"/>
    <a:srgbClr val="E94708"/>
    <a:srgbClr val="906E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59" autoAdjust="0"/>
    <p:restoredTop sz="94660"/>
  </p:normalViewPr>
  <p:slideViewPr>
    <p:cSldViewPr snapToGrid="0">
      <p:cViewPr varScale="1">
        <p:scale>
          <a:sx n="54" d="100"/>
          <a:sy n="54" d="100"/>
        </p:scale>
        <p:origin x="2098" y="6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84870" cy="502675"/>
          </a:xfrm>
          <a:prstGeom prst="rect">
            <a:avLst/>
          </a:prstGeom>
        </p:spPr>
        <p:txBody>
          <a:bodyPr vert="horz" lIns="92453" tIns="46227" rIns="92453" bIns="46227" rtlCol="0"/>
          <a:lstStyle>
            <a:lvl1pPr algn="l">
              <a:defRPr sz="1100"/>
            </a:lvl1pPr>
          </a:lstStyle>
          <a:p>
            <a:endParaRPr kumimoji="1" lang="ja-JP" altLang="en-US"/>
          </a:p>
        </p:txBody>
      </p:sp>
      <p:sp>
        <p:nvSpPr>
          <p:cNvPr id="3" name="日付プレースホルダー 2"/>
          <p:cNvSpPr>
            <a:spLocks noGrp="1"/>
          </p:cNvSpPr>
          <p:nvPr>
            <p:ph type="dt" idx="1"/>
          </p:nvPr>
        </p:nvSpPr>
        <p:spPr>
          <a:xfrm>
            <a:off x="3901701" y="1"/>
            <a:ext cx="2984870" cy="502675"/>
          </a:xfrm>
          <a:prstGeom prst="rect">
            <a:avLst/>
          </a:prstGeom>
        </p:spPr>
        <p:txBody>
          <a:bodyPr vert="horz" lIns="92453" tIns="46227" rIns="92453" bIns="46227" rtlCol="0"/>
          <a:lstStyle>
            <a:lvl1pPr algn="r">
              <a:defRPr sz="1100"/>
            </a:lvl1pPr>
          </a:lstStyle>
          <a:p>
            <a:fld id="{70F99883-74AE-4A2C-81B7-5B86A08198C0}" type="datetimeFigureOut">
              <a:rPr kumimoji="1" lang="ja-JP" altLang="en-US" smtClean="0"/>
              <a:t>2024/9/26</a:t>
            </a:fld>
            <a:endParaRPr kumimoji="1" lang="ja-JP" altLang="en-US"/>
          </a:p>
        </p:txBody>
      </p:sp>
      <p:sp>
        <p:nvSpPr>
          <p:cNvPr id="4" name="スライド イメージ プレースホルダー 3"/>
          <p:cNvSpPr>
            <a:spLocks noGrp="1" noRot="1" noChangeAspect="1"/>
          </p:cNvSpPr>
          <p:nvPr>
            <p:ph type="sldImg" idx="2"/>
          </p:nvPr>
        </p:nvSpPr>
        <p:spPr>
          <a:xfrm>
            <a:off x="2238375" y="1250950"/>
            <a:ext cx="2411413" cy="3384550"/>
          </a:xfrm>
          <a:prstGeom prst="rect">
            <a:avLst/>
          </a:prstGeom>
          <a:noFill/>
          <a:ln w="12700">
            <a:solidFill>
              <a:prstClr val="black"/>
            </a:solidFill>
          </a:ln>
        </p:spPr>
        <p:txBody>
          <a:bodyPr vert="horz" lIns="92453" tIns="46227" rIns="92453" bIns="46227" rtlCol="0" anchor="ctr"/>
          <a:lstStyle/>
          <a:p>
            <a:endParaRPr lang="ja-JP" altLang="en-US"/>
          </a:p>
        </p:txBody>
      </p:sp>
      <p:sp>
        <p:nvSpPr>
          <p:cNvPr id="5" name="ノート プレースホルダー 4"/>
          <p:cNvSpPr>
            <a:spLocks noGrp="1"/>
          </p:cNvSpPr>
          <p:nvPr>
            <p:ph type="body" sz="quarter" idx="3"/>
          </p:nvPr>
        </p:nvSpPr>
        <p:spPr>
          <a:xfrm>
            <a:off x="688817" y="4821507"/>
            <a:ext cx="5510530" cy="3944868"/>
          </a:xfrm>
          <a:prstGeom prst="rect">
            <a:avLst/>
          </a:prstGeom>
        </p:spPr>
        <p:txBody>
          <a:bodyPr vert="horz" lIns="92453" tIns="46227" rIns="92453" bIns="462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6042"/>
            <a:ext cx="2984870" cy="502674"/>
          </a:xfrm>
          <a:prstGeom prst="rect">
            <a:avLst/>
          </a:prstGeom>
        </p:spPr>
        <p:txBody>
          <a:bodyPr vert="horz" lIns="92453" tIns="46227" rIns="92453" bIns="4622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901701" y="9516042"/>
            <a:ext cx="2984870" cy="502674"/>
          </a:xfrm>
          <a:prstGeom prst="rect">
            <a:avLst/>
          </a:prstGeom>
        </p:spPr>
        <p:txBody>
          <a:bodyPr vert="horz" lIns="92453" tIns="46227" rIns="92453" bIns="46227"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694A3B7E-DD21-4048-88F3-59665D8E8CDB}" type="datetimeFigureOut">
              <a:rPr lang="en-US" smtClean="0">
                <a:solidFill>
                  <a:prstClr val="black">
                    <a:tint val="75000"/>
                  </a:prstClr>
                </a:solidFill>
              </a:rPr>
              <a:pPr>
                <a:defRPr/>
              </a:pPr>
              <a:t>9/26/2024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4687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CD8E62E-7B06-BE4A-95B1-0C14016C9CE8}" type="datetimeFigureOut">
              <a:rPr kumimoji="1" lang="ja-JP" altLang="en-US" smtClean="0"/>
              <a:t>2024/9/26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70E7D0-A3FF-AA4B-B96D-2B4A30FB342C}" type="slidenum">
              <a:rPr kumimoji="1" lang="ja-JP" altLang="en-US" smtClean="0"/>
              <a:t>‹#›</a:t>
            </a:fld>
            <a:endParaRPr kumimoji="1" lang="ja-JP" altLang="en-US"/>
          </a:p>
        </p:txBody>
      </p:sp>
    </p:spTree>
    <p:extLst>
      <p:ext uri="{BB962C8B-B14F-4D97-AF65-F5344CB8AC3E}">
        <p14:creationId xmlns:p14="http://schemas.microsoft.com/office/powerpoint/2010/main" val="638771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9/26/2024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6405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1766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9/26/2024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36765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8184D596-71CB-401C-BE2A-FF96587D8E95}" type="datetimeFigureOut">
              <a:rPr lang="en-US" smtClean="0">
                <a:solidFill>
                  <a:prstClr val="black">
                    <a:tint val="75000"/>
                  </a:prstClr>
                </a:solidFill>
              </a:rPr>
              <a:pPr>
                <a:defRPr/>
              </a:pPr>
              <a:t>9/26/2024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13371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9/26/2024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272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CD8E62E-7B06-BE4A-95B1-0C14016C9CE8}" type="datetimeFigureOut">
              <a:rPr kumimoji="1" lang="ja-JP" altLang="en-US" smtClean="0"/>
              <a:t>2024/9/26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70E7D0-A3FF-AA4B-B96D-2B4A30FB342C}" type="slidenum">
              <a:rPr kumimoji="1" lang="ja-JP" altLang="en-US" smtClean="0"/>
              <a:t>‹#›</a:t>
            </a:fld>
            <a:endParaRPr kumimoji="1" lang="ja-JP" altLang="en-US"/>
          </a:p>
        </p:txBody>
      </p:sp>
    </p:spTree>
    <p:extLst>
      <p:ext uri="{BB962C8B-B14F-4D97-AF65-F5344CB8AC3E}">
        <p14:creationId xmlns:p14="http://schemas.microsoft.com/office/powerpoint/2010/main" val="2832305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9/26/2024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19053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9/26/2024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2106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CD8E62E-7B06-BE4A-95B1-0C14016C9CE8}" type="datetimeFigureOut">
              <a:rPr kumimoji="1" lang="ja-JP" altLang="en-US" smtClean="0"/>
              <a:t>2024/9/26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70E7D0-A3FF-AA4B-B96D-2B4A30FB342C}" type="slidenum">
              <a:rPr kumimoji="1" lang="ja-JP" altLang="en-US" smtClean="0"/>
              <a:t>‹#›</a:t>
            </a:fld>
            <a:endParaRPr kumimoji="1" lang="ja-JP" altLang="en-US"/>
          </a:p>
        </p:txBody>
      </p:sp>
    </p:spTree>
    <p:extLst>
      <p:ext uri="{BB962C8B-B14F-4D97-AF65-F5344CB8AC3E}">
        <p14:creationId xmlns:p14="http://schemas.microsoft.com/office/powerpoint/2010/main" val="3244454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CD8E62E-7B06-BE4A-95B1-0C14016C9CE8}" type="datetimeFigureOut">
              <a:rPr kumimoji="1" lang="ja-JP" altLang="en-US" smtClean="0"/>
              <a:t>2024/9/26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70E7D0-A3FF-AA4B-B96D-2B4A30FB342C}" type="slidenum">
              <a:rPr kumimoji="1" lang="ja-JP" altLang="en-US" smtClean="0"/>
              <a:t>‹#›</a:t>
            </a:fld>
            <a:endParaRPr kumimoji="1" lang="ja-JP" altLang="en-US"/>
          </a:p>
        </p:txBody>
      </p:sp>
    </p:spTree>
    <p:extLst>
      <p:ext uri="{BB962C8B-B14F-4D97-AF65-F5344CB8AC3E}">
        <p14:creationId xmlns:p14="http://schemas.microsoft.com/office/powerpoint/2010/main" val="728897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6CD8E62E-7B06-BE4A-95B1-0C14016C9CE8}" type="datetimeFigureOut">
              <a:rPr kumimoji="1" lang="ja-JP" altLang="en-US" smtClean="0"/>
              <a:t>2024/9/26</a:t>
            </a:fld>
            <a:endParaRPr kumimoji="1" lang="ja-JP" altLang="en-US"/>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E970E7D0-A3FF-AA4B-B96D-2B4A30FB342C}" type="slidenum">
              <a:rPr kumimoji="1" lang="ja-JP" altLang="en-US" smtClean="0"/>
              <a:t>‹#›</a:t>
            </a:fld>
            <a:endParaRPr kumimoji="1" lang="ja-JP" altLang="en-US"/>
          </a:p>
        </p:txBody>
      </p:sp>
    </p:spTree>
    <p:extLst>
      <p:ext uri="{BB962C8B-B14F-4D97-AF65-F5344CB8AC3E}">
        <p14:creationId xmlns:p14="http://schemas.microsoft.com/office/powerpoint/2010/main" val="3360919746"/>
      </p:ext>
    </p:extLst>
  </p:cSld>
  <p:clrMap bg1="lt1" tx1="dk1" bg2="lt2" tx2="dk2" accent1="accent1" accent2="accent2" accent3="accent3" accent4="accent4" accent5="accent5" accent6="accent6" hlink="hlink" folHlink="folHlink"/>
  <p:sldLayoutIdLst>
    <p:sldLayoutId id="2147484101" r:id="rId1"/>
    <p:sldLayoutId id="2147484102" r:id="rId2"/>
    <p:sldLayoutId id="2147484103" r:id="rId3"/>
    <p:sldLayoutId id="2147484104" r:id="rId4"/>
    <p:sldLayoutId id="2147484105" r:id="rId5"/>
    <p:sldLayoutId id="2147484106" r:id="rId6"/>
    <p:sldLayoutId id="2147484107" r:id="rId7"/>
    <p:sldLayoutId id="2147484108" r:id="rId8"/>
    <p:sldLayoutId id="2147484109" r:id="rId9"/>
    <p:sldLayoutId id="2147484110" r:id="rId10"/>
    <p:sldLayoutId id="2147484111" r:id="rId11"/>
    <p:sldLayoutId id="2147484112"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daihyo@jhhnutr.jp" TargetMode="External"/><Relationship Id="rId2" Type="http://schemas.openxmlformats.org/officeDocument/2006/relationships/hyperlink" Target="http://www.jhhnutr.jp/" TargetMode="External"/><Relationship Id="rId1" Type="http://schemas.openxmlformats.org/officeDocument/2006/relationships/slideLayout" Target="../slideLayouts/slideLayout12.xml"/><Relationship Id="rId4" Type="http://schemas.openxmlformats.org/officeDocument/2006/relationships/hyperlink" Target="mailto:kensyu@ihhnutr.j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B739808C-D066-5927-95ED-9634697F6F1E}"/>
              </a:ext>
            </a:extLst>
          </p:cNvPr>
          <p:cNvSpPr/>
          <p:nvPr/>
        </p:nvSpPr>
        <p:spPr>
          <a:xfrm>
            <a:off x="10525" y="9711887"/>
            <a:ext cx="7775576" cy="8959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 name="Straight Connector 7"/>
          <p:cNvCxnSpPr/>
          <p:nvPr/>
        </p:nvCxnSpPr>
        <p:spPr>
          <a:xfrm>
            <a:off x="716257" y="4361921"/>
            <a:ext cx="6336000" cy="0"/>
          </a:xfrm>
          <a:prstGeom prst="line">
            <a:avLst/>
          </a:prstGeom>
          <a:ln w="38100" cmpd="sng">
            <a:solidFill>
              <a:srgbClr val="EA6318"/>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56228" y="1195826"/>
            <a:ext cx="7484173" cy="2092881"/>
          </a:xfrm>
          <a:prstGeom prst="rect">
            <a:avLst/>
          </a:prstGeom>
          <a:solidFill>
            <a:schemeClr val="accent1">
              <a:lumMod val="60000"/>
              <a:lumOff val="40000"/>
            </a:schemeClr>
          </a:solidFill>
        </p:spPr>
        <p:txBody>
          <a:bodyPr wrap="square" rtlCol="0">
            <a:spAutoFit/>
          </a:bodyPr>
          <a:lstStyle/>
          <a:p>
            <a:pPr algn="ctr"/>
            <a:endParaRPr lang="en-US" altLang="ja-JP" sz="2600" b="1" dirty="0">
              <a:solidFill>
                <a:srgbClr val="002060"/>
              </a:solidFill>
              <a:latin typeface="HG丸ｺﾞｼｯｸM-PRO" panose="020F0600000000000000" pitchFamily="50" charset="-128"/>
              <a:ea typeface="HG丸ｺﾞｼｯｸM-PRO" panose="020F0600000000000000" pitchFamily="50" charset="-128"/>
            </a:endParaRPr>
          </a:p>
          <a:p>
            <a:pPr algn="ctr"/>
            <a:r>
              <a:rPr lang="en-US" altLang="ja-JP" sz="2600" b="1" dirty="0">
                <a:solidFill>
                  <a:schemeClr val="tx2">
                    <a:lumMod val="50000"/>
                  </a:schemeClr>
                </a:solidFill>
                <a:latin typeface="HG丸ｺﾞｼｯｸM-PRO" panose="020F0600000000000000" pitchFamily="50" charset="-128"/>
                <a:ea typeface="HG丸ｺﾞｼｯｸM-PRO" panose="020F0600000000000000" pitchFamily="50" charset="-128"/>
              </a:rPr>
              <a:t>『 </a:t>
            </a:r>
            <a:r>
              <a:rPr lang="ja-JP" altLang="en-US" sz="2600" b="1" dirty="0">
                <a:solidFill>
                  <a:schemeClr val="tx2">
                    <a:lumMod val="50000"/>
                  </a:schemeClr>
                </a:solidFill>
                <a:latin typeface="HG丸ｺﾞｼｯｸM-PRO" panose="020F0600000000000000" pitchFamily="50" charset="-128"/>
                <a:ea typeface="HG丸ｺﾞｼｯｸM-PRO" panose="020F0600000000000000" pitchFamily="50" charset="-128"/>
              </a:rPr>
              <a:t>日本人の食事摂取基準（</a:t>
            </a:r>
            <a:r>
              <a:rPr lang="en-US" altLang="ja-JP" sz="2600" b="1" dirty="0">
                <a:solidFill>
                  <a:schemeClr val="tx2">
                    <a:lumMod val="50000"/>
                  </a:schemeClr>
                </a:solidFill>
                <a:latin typeface="HG丸ｺﾞｼｯｸM-PRO" panose="020F0600000000000000" pitchFamily="50" charset="-128"/>
                <a:ea typeface="HG丸ｺﾞｼｯｸM-PRO" panose="020F0600000000000000" pitchFamily="50" charset="-128"/>
              </a:rPr>
              <a:t>2025</a:t>
            </a:r>
            <a:r>
              <a:rPr lang="ja-JP" altLang="en-US" sz="2600" b="1" dirty="0">
                <a:solidFill>
                  <a:schemeClr val="tx2">
                    <a:lumMod val="50000"/>
                  </a:schemeClr>
                </a:solidFill>
                <a:latin typeface="HG丸ｺﾞｼｯｸM-PRO" panose="020F0600000000000000" pitchFamily="50" charset="-128"/>
                <a:ea typeface="HG丸ｺﾞｼｯｸM-PRO" panose="020F0600000000000000" pitchFamily="50" charset="-128"/>
              </a:rPr>
              <a:t>年版）</a:t>
            </a:r>
            <a:r>
              <a:rPr lang="en-US" altLang="ja-JP" sz="2600" b="1" dirty="0">
                <a:solidFill>
                  <a:schemeClr val="tx2">
                    <a:lumMod val="50000"/>
                  </a:schemeClr>
                </a:solidFill>
                <a:latin typeface="HG丸ｺﾞｼｯｸM-PRO" panose="020F0600000000000000" pitchFamily="50" charset="-128"/>
                <a:ea typeface="HG丸ｺﾞｼｯｸM-PRO" panose="020F0600000000000000" pitchFamily="50" charset="-128"/>
              </a:rPr>
              <a:t>(</a:t>
            </a:r>
            <a:r>
              <a:rPr lang="ja-JP" altLang="en-US" sz="2600" b="1" dirty="0">
                <a:solidFill>
                  <a:schemeClr val="tx2">
                    <a:lumMod val="50000"/>
                  </a:schemeClr>
                </a:solidFill>
                <a:latin typeface="HG丸ｺﾞｼｯｸM-PRO" panose="020F0600000000000000" pitchFamily="50" charset="-128"/>
                <a:ea typeface="HG丸ｺﾞｼｯｸM-PRO" panose="020F0600000000000000" pitchFamily="50" charset="-128"/>
              </a:rPr>
              <a:t>案</a:t>
            </a:r>
            <a:r>
              <a:rPr lang="en-US" altLang="ja-JP" sz="2600" b="1" dirty="0">
                <a:solidFill>
                  <a:schemeClr val="tx2">
                    <a:lumMod val="50000"/>
                  </a:schemeClr>
                </a:solidFill>
                <a:latin typeface="HG丸ｺﾞｼｯｸM-PRO" panose="020F0600000000000000" pitchFamily="50" charset="-128"/>
                <a:ea typeface="HG丸ｺﾞｼｯｸM-PRO" panose="020F0600000000000000" pitchFamily="50" charset="-128"/>
              </a:rPr>
              <a:t>)』</a:t>
            </a:r>
          </a:p>
          <a:p>
            <a:pPr algn="ctr"/>
            <a:r>
              <a:rPr lang="ja-JP" altLang="en-US" sz="2600" b="1" dirty="0">
                <a:solidFill>
                  <a:schemeClr val="tx2">
                    <a:lumMod val="50000"/>
                  </a:schemeClr>
                </a:solidFill>
                <a:latin typeface="HG丸ｺﾞｼｯｸM-PRO" panose="020F0600000000000000" pitchFamily="50" charset="-128"/>
                <a:ea typeface="HG丸ｺﾞｼｯｸM-PRO" panose="020F0600000000000000" pitchFamily="50" charset="-128"/>
              </a:rPr>
              <a:t>の</a:t>
            </a:r>
            <a:r>
              <a:rPr lang="ja-JP" altLang="ja-JP" sz="2600" b="1" dirty="0">
                <a:effectLst/>
                <a:latin typeface="HG丸ｺﾞｼｯｸM-PRO" panose="020F0600000000000000" pitchFamily="50" charset="-128"/>
                <a:ea typeface="HG丸ｺﾞｼｯｸM-PRO" panose="020F0600000000000000" pitchFamily="50" charset="-128"/>
                <a:cs typeface="Arial" panose="020B0604020202020204" pitchFamily="34" charset="0"/>
              </a:rPr>
              <a:t>読みどころを学ぶ</a:t>
            </a:r>
            <a:endParaRPr lang="en-US" altLang="ja-JP" sz="2600" b="1" dirty="0">
              <a:effectLst/>
              <a:latin typeface="HG丸ｺﾞｼｯｸM-PRO" panose="020F0600000000000000" pitchFamily="50" charset="-128"/>
              <a:ea typeface="HG丸ｺﾞｼｯｸM-PRO" panose="020F0600000000000000" pitchFamily="50" charset="-128"/>
              <a:cs typeface="Arial" panose="020B0604020202020204" pitchFamily="34" charset="0"/>
            </a:endParaRPr>
          </a:p>
          <a:p>
            <a:r>
              <a:rPr lang="ja-JP" altLang="ja-JP" sz="2600" b="1" dirty="0">
                <a:effectLst/>
                <a:latin typeface="HG丸ｺﾞｼｯｸM-PRO" panose="020F0600000000000000" pitchFamily="50" charset="-128"/>
                <a:ea typeface="HG丸ｺﾞｼｯｸM-PRO" panose="020F0600000000000000" pitchFamily="50" charset="-128"/>
                <a:cs typeface="Arial" panose="020B0604020202020204" pitchFamily="34" charset="0"/>
              </a:rPr>
              <a:t>　～要領の良い効率的な読み方をお教えします～</a:t>
            </a:r>
            <a:endParaRPr lang="en-US" altLang="ja-JP" sz="2600" b="1" dirty="0">
              <a:effectLst/>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2600" b="1" dirty="0">
              <a:solidFill>
                <a:schemeClr val="tx2">
                  <a:lumMod val="50000"/>
                </a:schemeClr>
              </a:solidFill>
              <a:latin typeface="HG丸ｺﾞｼｯｸM-PRO" panose="020F0600000000000000" pitchFamily="50" charset="-128"/>
              <a:ea typeface="HG丸ｺﾞｼｯｸM-PRO" panose="020F0600000000000000" pitchFamily="50" charset="-128"/>
            </a:endParaRPr>
          </a:p>
        </p:txBody>
      </p:sp>
      <p:sp>
        <p:nvSpPr>
          <p:cNvPr id="10" name="TextBox 9"/>
          <p:cNvSpPr txBox="1"/>
          <p:nvPr/>
        </p:nvSpPr>
        <p:spPr>
          <a:xfrm>
            <a:off x="379201" y="174545"/>
            <a:ext cx="6972277" cy="954107"/>
          </a:xfrm>
          <a:prstGeom prst="rect">
            <a:avLst/>
          </a:prstGeom>
          <a:noFill/>
        </p:spPr>
        <p:txBody>
          <a:bodyPr wrap="square" rtlCol="0">
            <a:spAutoFit/>
          </a:bodyPr>
          <a:lstStyle/>
          <a:p>
            <a:r>
              <a:rPr lang="en-US" altLang="zh-CN" sz="2800" dirty="0">
                <a:solidFill>
                  <a:srgbClr val="1D2088"/>
                </a:solidFill>
                <a:latin typeface="HG創英ﾌﾟﾚｾﾞﾝｽEB" panose="02020809000000000000" pitchFamily="17" charset="-128"/>
                <a:ea typeface="HG創英ﾌﾟﾚｾﾞﾝｽEB" panose="02020809000000000000" pitchFamily="17" charset="-128"/>
              </a:rPr>
              <a:t>2024</a:t>
            </a:r>
            <a:r>
              <a:rPr lang="zh-CN" altLang="en-US" sz="2800" dirty="0">
                <a:solidFill>
                  <a:srgbClr val="1D2088"/>
                </a:solidFill>
                <a:latin typeface="HG創英ﾌﾟﾚｾﾞﾝｽEB" panose="02020809000000000000" pitchFamily="17" charset="-128"/>
                <a:ea typeface="HG創英ﾌﾟﾚｾﾞﾝｽEB" panose="02020809000000000000" pitchFamily="17" charset="-128"/>
              </a:rPr>
              <a:t>年度</a:t>
            </a:r>
          </a:p>
          <a:p>
            <a:r>
              <a:rPr lang="ja-JP" altLang="en-US" sz="2800" dirty="0">
                <a:solidFill>
                  <a:srgbClr val="1D2088"/>
                </a:solidFill>
                <a:latin typeface="HG創英ﾌﾟﾚｾﾞﾝｽEB" panose="02020809000000000000" pitchFamily="17" charset="-128"/>
                <a:ea typeface="HG創英ﾌﾟﾚｾﾞﾝｽEB" panose="02020809000000000000" pitchFamily="17" charset="-128"/>
              </a:rPr>
              <a:t>日本人間健康栄養協会　全体研修会</a:t>
            </a:r>
            <a:endParaRPr lang="zh-CN" altLang="en-US" sz="2800" dirty="0">
              <a:solidFill>
                <a:srgbClr val="1D2088"/>
              </a:solidFill>
              <a:latin typeface="HG創英ﾌﾟﾚｾﾞﾝｽEB" panose="02020809000000000000" pitchFamily="17" charset="-128"/>
              <a:ea typeface="HG創英ﾌﾟﾚｾﾞﾝｽEB" panose="02020809000000000000" pitchFamily="17" charset="-128"/>
            </a:endParaRPr>
          </a:p>
        </p:txBody>
      </p:sp>
      <p:sp>
        <p:nvSpPr>
          <p:cNvPr id="3" name="テキスト ボックス 2">
            <a:extLst>
              <a:ext uri="{FF2B5EF4-FFF2-40B4-BE49-F238E27FC236}">
                <a16:creationId xmlns:a16="http://schemas.microsoft.com/office/drawing/2014/main" id="{F3E37DF2-B4A8-4FAB-81D0-91594A03FEE5}"/>
              </a:ext>
            </a:extLst>
          </p:cNvPr>
          <p:cNvSpPr txBox="1"/>
          <p:nvPr/>
        </p:nvSpPr>
        <p:spPr>
          <a:xfrm>
            <a:off x="270081" y="9915364"/>
            <a:ext cx="7176802" cy="646331"/>
          </a:xfrm>
          <a:prstGeom prst="rect">
            <a:avLst/>
          </a:prstGeom>
          <a:noFill/>
        </p:spPr>
        <p:txBody>
          <a:bodyPr wrap="square" rtlCol="0">
            <a:spAutoFit/>
          </a:bodyPr>
          <a:lstStyle/>
          <a:p>
            <a:r>
              <a:rPr lang="ja-JP" altLang="en-US" b="1" dirty="0">
                <a:solidFill>
                  <a:schemeClr val="bg1"/>
                </a:solidFill>
                <a:latin typeface="AR丸ゴシック体M" panose="020B0609010101010101" pitchFamily="49" charset="-128"/>
                <a:ea typeface="AR丸ゴシック体M" panose="020B0609010101010101" pitchFamily="49" charset="-128"/>
              </a:rPr>
              <a:t>一般社団法人　日本人間健康栄養協会　　</a:t>
            </a:r>
            <a:r>
              <a:rPr lang="en-US" altLang="ja-JP" b="1" dirty="0">
                <a:solidFill>
                  <a:srgbClr val="FF0000"/>
                </a:solidFill>
                <a:latin typeface="AR丸ゴシック体M" panose="020B0609010101010101" pitchFamily="49" charset="-128"/>
                <a:ea typeface="AR丸ゴシック体M" panose="020B0609010101010101" pitchFamily="49" charset="-128"/>
                <a:hlinkClick r:id="rId2">
                  <a:extLst>
                    <a:ext uri="{A12FA001-AC4F-418D-AE19-62706E023703}">
                      <ahyp:hlinkClr xmlns:ahyp="http://schemas.microsoft.com/office/drawing/2018/hyperlinkcolor" val="tx"/>
                    </a:ext>
                  </a:extLst>
                </a:hlinkClick>
              </a:rPr>
              <a:t>http://www.jhhnutr.jp</a:t>
            </a:r>
            <a:endParaRPr lang="en-US" altLang="ja-JP" b="1" dirty="0">
              <a:solidFill>
                <a:srgbClr val="FF0000"/>
              </a:solidFill>
              <a:latin typeface="AR丸ゴシック体M" panose="020B0609010101010101" pitchFamily="49" charset="-128"/>
              <a:ea typeface="AR丸ゴシック体M" panose="020B0609010101010101" pitchFamily="49" charset="-128"/>
            </a:endParaRPr>
          </a:p>
          <a:p>
            <a:r>
              <a:rPr lang="ja-JP" altLang="en-US" b="1" dirty="0">
                <a:solidFill>
                  <a:schemeClr val="bg1"/>
                </a:solidFill>
                <a:latin typeface="AR丸ゴシック体M" panose="020B0609010101010101" pitchFamily="49" charset="-128"/>
                <a:ea typeface="AR丸ゴシック体M" panose="020B0609010101010101" pitchFamily="49" charset="-128"/>
              </a:rPr>
              <a:t>　</a:t>
            </a:r>
            <a:r>
              <a:rPr lang="en-US" altLang="ja-JP" b="1" dirty="0">
                <a:solidFill>
                  <a:schemeClr val="bg1"/>
                </a:solidFill>
                <a:latin typeface="AR丸ゴシック体M" panose="020B0609010101010101" pitchFamily="49" charset="-128"/>
                <a:ea typeface="AR丸ゴシック体M" panose="020B0609010101010101" pitchFamily="49" charset="-128"/>
              </a:rPr>
              <a:t>E-mail</a:t>
            </a:r>
            <a:r>
              <a:rPr lang="ja-JP" altLang="en-US" b="1" dirty="0">
                <a:solidFill>
                  <a:schemeClr val="bg1"/>
                </a:solidFill>
                <a:latin typeface="AR丸ゴシック体M" panose="020B0609010101010101" pitchFamily="49" charset="-128"/>
                <a:ea typeface="AR丸ゴシック体M" panose="020B0609010101010101" pitchFamily="49" charset="-128"/>
              </a:rPr>
              <a:t>　代表：</a:t>
            </a:r>
            <a:r>
              <a:rPr lang="en-US" altLang="ja-JP" b="1" dirty="0">
                <a:solidFill>
                  <a:schemeClr val="bg1"/>
                </a:solidFill>
                <a:latin typeface="AR丸ゴシック体M" panose="020B0609010101010101" pitchFamily="49" charset="-128"/>
                <a:ea typeface="AR丸ゴシック体M" panose="020B0609010101010101" pitchFamily="49" charset="-128"/>
                <a:hlinkClick r:id="rId3">
                  <a:extLst>
                    <a:ext uri="{A12FA001-AC4F-418D-AE19-62706E023703}">
                      <ahyp:hlinkClr xmlns:ahyp="http://schemas.microsoft.com/office/drawing/2018/hyperlinkcolor" val="tx"/>
                    </a:ext>
                  </a:extLst>
                </a:hlinkClick>
              </a:rPr>
              <a:t>daihyo@jhhnutr.jp</a:t>
            </a:r>
            <a:r>
              <a:rPr lang="en-US" altLang="ja-JP" b="1" dirty="0">
                <a:solidFill>
                  <a:schemeClr val="bg1"/>
                </a:solidFill>
                <a:latin typeface="AR丸ゴシック体M" panose="020B0609010101010101" pitchFamily="49" charset="-128"/>
                <a:ea typeface="AR丸ゴシック体M" panose="020B0609010101010101" pitchFamily="49" charset="-128"/>
              </a:rPr>
              <a:t>  </a:t>
            </a:r>
            <a:r>
              <a:rPr lang="ja-JP" altLang="en-US" b="1" dirty="0">
                <a:solidFill>
                  <a:schemeClr val="bg1"/>
                </a:solidFill>
                <a:latin typeface="AR丸ゴシック体M" panose="020B0609010101010101" pitchFamily="49" charset="-128"/>
                <a:ea typeface="AR丸ゴシック体M" panose="020B0609010101010101" pitchFamily="49" charset="-128"/>
              </a:rPr>
              <a:t>研修：</a:t>
            </a:r>
            <a:r>
              <a:rPr lang="en-US" altLang="ja-JP" b="1" dirty="0">
                <a:solidFill>
                  <a:schemeClr val="bg1"/>
                </a:solidFill>
                <a:latin typeface="AR丸ゴシック体M" panose="020B0609010101010101" pitchFamily="49" charset="-128"/>
                <a:ea typeface="AR丸ゴシック体M" panose="020B0609010101010101" pitchFamily="49" charset="-128"/>
                <a:hlinkClick r:id="rId4">
                  <a:extLst>
                    <a:ext uri="{A12FA001-AC4F-418D-AE19-62706E023703}">
                      <ahyp:hlinkClr xmlns:ahyp="http://schemas.microsoft.com/office/drawing/2018/hyperlinkcolor" val="tx"/>
                    </a:ext>
                  </a:extLst>
                </a:hlinkClick>
              </a:rPr>
              <a:t>kensyu@ihhnutr.jp</a:t>
            </a:r>
            <a:r>
              <a:rPr lang="en-US" altLang="ja-JP" b="1" dirty="0">
                <a:solidFill>
                  <a:schemeClr val="bg1"/>
                </a:solidFill>
                <a:latin typeface="AR丸ゴシック体M" panose="020B0609010101010101" pitchFamily="49" charset="-128"/>
                <a:ea typeface="AR丸ゴシック体M" panose="020B0609010101010101" pitchFamily="49" charset="-128"/>
              </a:rPr>
              <a:t> </a:t>
            </a:r>
          </a:p>
        </p:txBody>
      </p:sp>
      <p:sp>
        <p:nvSpPr>
          <p:cNvPr id="4" name="テキスト ボックス 3">
            <a:extLst>
              <a:ext uri="{FF2B5EF4-FFF2-40B4-BE49-F238E27FC236}">
                <a16:creationId xmlns:a16="http://schemas.microsoft.com/office/drawing/2014/main" id="{58FBE83D-7EEC-C595-E39A-5D2E2AF8E8E3}"/>
              </a:ext>
            </a:extLst>
          </p:cNvPr>
          <p:cNvSpPr txBox="1"/>
          <p:nvPr/>
        </p:nvSpPr>
        <p:spPr>
          <a:xfrm>
            <a:off x="473403" y="3497990"/>
            <a:ext cx="6955564" cy="830997"/>
          </a:xfrm>
          <a:prstGeom prst="rect">
            <a:avLst/>
          </a:prstGeom>
          <a:noFill/>
        </p:spPr>
        <p:txBody>
          <a:bodyPr wrap="square" rtlCol="0">
            <a:spAutoFit/>
          </a:bodyPr>
          <a:lstStyle/>
          <a:p>
            <a:r>
              <a:rPr kumimoji="1" lang="ja-JP" altLang="en-US" sz="2400" dirty="0">
                <a:latin typeface="HGP創英ﾌﾟﾚｾﾞﾝｽEB" panose="02020800000000000000" pitchFamily="18" charset="-128"/>
                <a:ea typeface="HGP創英ﾌﾟﾚｾﾞﾝｽEB" panose="02020800000000000000" pitchFamily="18" charset="-128"/>
              </a:rPr>
              <a:t>講師　 （一社）日本人間健康栄養協会理事長</a:t>
            </a:r>
            <a:endParaRPr kumimoji="1" lang="en-US" altLang="ja-JP" sz="2400" dirty="0">
              <a:latin typeface="HGP創英ﾌﾟﾚｾﾞﾝｽEB" panose="02020800000000000000" pitchFamily="18" charset="-128"/>
              <a:ea typeface="HGP創英ﾌﾟﾚｾﾞﾝｽEB" panose="02020800000000000000" pitchFamily="18" charset="-128"/>
            </a:endParaRPr>
          </a:p>
          <a:p>
            <a:r>
              <a:rPr kumimoji="1" lang="ja-JP" altLang="en-US" sz="2400" dirty="0">
                <a:latin typeface="HGP創英ﾌﾟﾚｾﾞﾝｽEB" panose="02020800000000000000" pitchFamily="18" charset="-128"/>
                <a:ea typeface="HGP創英ﾌﾟﾚｾﾞﾝｽEB" panose="02020800000000000000" pitchFamily="18" charset="-128"/>
              </a:rPr>
              <a:t>　東京大学</a:t>
            </a:r>
            <a:r>
              <a:rPr kumimoji="1" lang="en-US" altLang="ja-JP" sz="2400" dirty="0">
                <a:latin typeface="HGP創英ﾌﾟﾚｾﾞﾝｽEB" panose="02020800000000000000" pitchFamily="18" charset="-128"/>
                <a:ea typeface="HGP創英ﾌﾟﾚｾﾞﾝｽEB" panose="02020800000000000000" pitchFamily="18" charset="-128"/>
              </a:rPr>
              <a:t>  </a:t>
            </a:r>
            <a:r>
              <a:rPr kumimoji="1" lang="ja-JP" altLang="en-US" sz="2400" dirty="0">
                <a:latin typeface="HGP創英ﾌﾟﾚｾﾞﾝｽEB" panose="02020800000000000000" pitchFamily="18" charset="-128"/>
                <a:ea typeface="HGP創英ﾌﾟﾚｾﾞﾝｽEB" panose="02020800000000000000" pitchFamily="18" charset="-128"/>
              </a:rPr>
              <a:t>名誉教授  佐々木　敏</a:t>
            </a:r>
            <a:r>
              <a:rPr kumimoji="1" lang="en-US" altLang="ja-JP" sz="2400" dirty="0">
                <a:latin typeface="HGP創英ﾌﾟﾚｾﾞﾝｽEB" panose="02020800000000000000" pitchFamily="18" charset="-128"/>
                <a:ea typeface="HGP創英ﾌﾟﾚｾﾞﾝｽEB" panose="02020800000000000000" pitchFamily="18" charset="-128"/>
              </a:rPr>
              <a:t> </a:t>
            </a:r>
            <a:r>
              <a:rPr kumimoji="1" lang="ja-JP" altLang="en-US" sz="2400" dirty="0">
                <a:latin typeface="HGP創英ﾌﾟﾚｾﾞﾝｽEB" panose="02020800000000000000" pitchFamily="18" charset="-128"/>
                <a:ea typeface="HGP創英ﾌﾟﾚｾﾞﾝｽEB" panose="02020800000000000000" pitchFamily="18" charset="-128"/>
              </a:rPr>
              <a:t>　先生</a:t>
            </a:r>
          </a:p>
        </p:txBody>
      </p:sp>
      <p:sp>
        <p:nvSpPr>
          <p:cNvPr id="13" name="テキスト ボックス 12">
            <a:extLst>
              <a:ext uri="{FF2B5EF4-FFF2-40B4-BE49-F238E27FC236}">
                <a16:creationId xmlns:a16="http://schemas.microsoft.com/office/drawing/2014/main" id="{FC35921F-6245-8C82-0405-C6708F9690D9}"/>
              </a:ext>
            </a:extLst>
          </p:cNvPr>
          <p:cNvSpPr txBox="1"/>
          <p:nvPr/>
        </p:nvSpPr>
        <p:spPr>
          <a:xfrm rot="10800000" flipV="1">
            <a:off x="605356" y="4458964"/>
            <a:ext cx="6585915" cy="2031325"/>
          </a:xfrm>
          <a:prstGeom prst="rect">
            <a:avLst/>
          </a:prstGeom>
          <a:noFill/>
        </p:spPr>
        <p:txBody>
          <a:bodyPr wrap="square" rtlCol="0">
            <a:spAutoFit/>
          </a:bodyPr>
          <a:lstStyle/>
          <a:p>
            <a:r>
              <a:rPr kumimoji="1" lang="ja-JP" altLang="en-US" dirty="0">
                <a:latin typeface="HGP創英ﾌﾟﾚｾﾞﾝｽEB" panose="02020800000000000000" pitchFamily="18" charset="-128"/>
                <a:ea typeface="HGP創英ﾌﾟﾚｾﾞﾝｽEB" panose="02020800000000000000" pitchFamily="18" charset="-128"/>
              </a:rPr>
              <a:t>日本人の食事摂取基準が</a:t>
            </a:r>
            <a:r>
              <a:rPr kumimoji="1" lang="en-US" altLang="ja-JP" dirty="0">
                <a:latin typeface="HGP創英ﾌﾟﾚｾﾞﾝｽEB" panose="02020800000000000000" pitchFamily="18" charset="-128"/>
                <a:ea typeface="HGP創英ﾌﾟﾚｾﾞﾝｽEB" panose="02020800000000000000" pitchFamily="18" charset="-128"/>
              </a:rPr>
              <a:t>2025</a:t>
            </a:r>
            <a:r>
              <a:rPr kumimoji="1" lang="ja-JP" altLang="en-US" dirty="0">
                <a:latin typeface="HGP創英ﾌﾟﾚｾﾞﾝｽEB" panose="02020800000000000000" pitchFamily="18" charset="-128"/>
                <a:ea typeface="HGP創英ﾌﾟﾚｾﾞﾝｽEB" panose="02020800000000000000" pitchFamily="18" charset="-128"/>
              </a:rPr>
              <a:t>年版に改定されます。</a:t>
            </a:r>
            <a:endParaRPr kumimoji="1" lang="en-US" altLang="ja-JP" dirty="0">
              <a:latin typeface="HGP創英ﾌﾟﾚｾﾞﾝｽEB" panose="02020800000000000000" pitchFamily="18" charset="-128"/>
              <a:ea typeface="HGP創英ﾌﾟﾚｾﾞﾝｽEB" panose="02020800000000000000" pitchFamily="18" charset="-128"/>
            </a:endParaRPr>
          </a:p>
          <a:p>
            <a:r>
              <a:rPr kumimoji="1" lang="ja-JP" altLang="en-US" dirty="0">
                <a:latin typeface="HGP創英ﾌﾟﾚｾﾞﾝｽEB" panose="02020800000000000000" pitchFamily="18" charset="-128"/>
                <a:ea typeface="HGP創英ﾌﾟﾚｾﾞﾝｽEB" panose="02020800000000000000" pitchFamily="18" charset="-128"/>
              </a:rPr>
              <a:t>事前学習は進んでいますか？</a:t>
            </a:r>
            <a:endParaRPr kumimoji="1" lang="en-US" altLang="ja-JP" dirty="0">
              <a:latin typeface="HGP創英ﾌﾟﾚｾﾞﾝｽEB" panose="02020800000000000000" pitchFamily="18" charset="-128"/>
              <a:ea typeface="HGP創英ﾌﾟﾚｾﾞﾝｽEB" panose="02020800000000000000" pitchFamily="18" charset="-128"/>
            </a:endParaRPr>
          </a:p>
          <a:p>
            <a:r>
              <a:rPr kumimoji="1" lang="ja-JP" altLang="en-US" dirty="0">
                <a:solidFill>
                  <a:srgbClr val="000000"/>
                </a:solidFill>
                <a:latin typeface="HGP創英ﾌﾟﾚｾﾞﾝｽEB" panose="02020800000000000000" pitchFamily="18" charset="-128"/>
                <a:ea typeface="HGP創英ﾌﾟﾚｾﾞﾝｽEB" panose="02020800000000000000" pitchFamily="18" charset="-128"/>
              </a:rPr>
              <a:t>日本人の食事摂取基準（</a:t>
            </a:r>
            <a:r>
              <a:rPr kumimoji="1" lang="en-US" altLang="ja-JP" dirty="0">
                <a:solidFill>
                  <a:srgbClr val="000000"/>
                </a:solidFill>
                <a:latin typeface="HGP創英ﾌﾟﾚｾﾞﾝｽEB" panose="02020800000000000000" pitchFamily="18" charset="-128"/>
                <a:ea typeface="HGP創英ﾌﾟﾚｾﾞﾝｽEB" panose="02020800000000000000" pitchFamily="18" charset="-128"/>
              </a:rPr>
              <a:t>2025</a:t>
            </a:r>
            <a:r>
              <a:rPr kumimoji="1" lang="ja-JP" altLang="en-US" dirty="0">
                <a:solidFill>
                  <a:srgbClr val="000000"/>
                </a:solidFill>
                <a:latin typeface="HGP創英ﾌﾟﾚｾﾞﾝｽEB" panose="02020800000000000000" pitchFamily="18" charset="-128"/>
                <a:ea typeface="HGP創英ﾌﾟﾚｾﾞﾝｽEB" panose="02020800000000000000" pitchFamily="18" charset="-128"/>
              </a:rPr>
              <a:t>年版）は基準値だけではありません。</a:t>
            </a:r>
            <a:endParaRPr kumimoji="1" lang="en-US" altLang="ja-JP" dirty="0">
              <a:solidFill>
                <a:srgbClr val="000000"/>
              </a:solidFill>
              <a:latin typeface="HGP創英ﾌﾟﾚｾﾞﾝｽEB" panose="02020800000000000000" pitchFamily="18" charset="-128"/>
              <a:ea typeface="HGP創英ﾌﾟﾚｾﾞﾝｽEB" panose="02020800000000000000" pitchFamily="18" charset="-128"/>
            </a:endParaRPr>
          </a:p>
          <a:p>
            <a:r>
              <a:rPr kumimoji="1" lang="ja-JP" altLang="en-US" dirty="0">
                <a:latin typeface="HGP創英ﾌﾟﾚｾﾞﾝｽEB" panose="02020800000000000000" pitchFamily="18" charset="-128"/>
                <a:ea typeface="HGP創英ﾌﾟﾚｾﾞﾝｽEB" panose="02020800000000000000" pitchFamily="18" charset="-128"/>
              </a:rPr>
              <a:t>考え方を理解して活用することが重要です。</a:t>
            </a:r>
            <a:endParaRPr kumimoji="1" lang="en-US" altLang="ja-JP" dirty="0">
              <a:latin typeface="HGP創英ﾌﾟﾚｾﾞﾝｽEB" panose="02020800000000000000" pitchFamily="18" charset="-128"/>
              <a:ea typeface="HGP創英ﾌﾟﾚｾﾞﾝｽEB" panose="02020800000000000000" pitchFamily="18" charset="-128"/>
            </a:endParaRPr>
          </a:p>
          <a:p>
            <a:r>
              <a:rPr kumimoji="1" lang="ja-JP" altLang="en-US" dirty="0">
                <a:latin typeface="HGP創英ﾌﾟﾚｾﾞﾝｽEB" panose="02020800000000000000" pitchFamily="18" charset="-128"/>
                <a:ea typeface="HGP創英ﾌﾟﾚｾﾞﾝｽEB" panose="02020800000000000000" pitchFamily="18" charset="-128"/>
              </a:rPr>
              <a:t>策定の中心メンバーであり、栄養疫学の第一人者である佐々木敏先生から学べる絶好のチャンスです。</a:t>
            </a:r>
            <a:endParaRPr kumimoji="1" lang="en-US" altLang="ja-JP" dirty="0">
              <a:latin typeface="HGP創英ﾌﾟﾚｾﾞﾝｽEB" panose="02020800000000000000" pitchFamily="18" charset="-128"/>
              <a:ea typeface="HGP創英ﾌﾟﾚｾﾞﾝｽEB" panose="02020800000000000000" pitchFamily="18" charset="-128"/>
            </a:endParaRPr>
          </a:p>
          <a:p>
            <a:r>
              <a:rPr kumimoji="1" lang="ja-JP" altLang="en-US" dirty="0">
                <a:latin typeface="HGP創英ﾌﾟﾚｾﾞﾝｽEB" panose="02020800000000000000" pitchFamily="18" charset="-128"/>
                <a:ea typeface="HGP創英ﾌﾟﾚｾﾞﾝｽEB" panose="02020800000000000000" pitchFamily="18" charset="-128"/>
              </a:rPr>
              <a:t>ぜひご参加ください！</a:t>
            </a:r>
          </a:p>
        </p:txBody>
      </p:sp>
      <p:sp>
        <p:nvSpPr>
          <p:cNvPr id="36" name="TextBox 35"/>
          <p:cNvSpPr txBox="1"/>
          <p:nvPr/>
        </p:nvSpPr>
        <p:spPr>
          <a:xfrm>
            <a:off x="605355" y="6557693"/>
            <a:ext cx="6585916" cy="2800767"/>
          </a:xfrm>
          <a:prstGeom prst="rect">
            <a:avLst/>
          </a:prstGeom>
          <a:noFill/>
        </p:spPr>
        <p:txBody>
          <a:bodyPr wrap="square" rtlCol="0">
            <a:spAutoFit/>
          </a:bodyPr>
          <a:lstStyle/>
          <a:p>
            <a:pPr marL="457200" indent="-457200">
              <a:buAutoNum type="arabicPeriod"/>
            </a:pP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日　　時　　</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令和</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6</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年</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11</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月</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9</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日（土） </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13</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30〜17:30</a:t>
            </a:r>
          </a:p>
          <a:p>
            <a:pPr marL="457200" indent="-457200">
              <a:buAutoNum type="arabicPeriod"/>
            </a:pP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研修方法　</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オンライン</a:t>
            </a:r>
            <a:endPar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endParaRPr>
          </a:p>
          <a:p>
            <a:pPr marL="457200" indent="-457200">
              <a:buAutoNum type="arabicPeriod"/>
            </a:pP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内　　容　　</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講演「日本人の食事摂取基準（</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2025</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年版）」</a:t>
            </a:r>
            <a:endPar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endParaRPr>
          </a:p>
          <a:p>
            <a:pPr marL="457200" indent="-457200">
              <a:buAutoNum type="arabicPeriod"/>
            </a:pP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参加費　　</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６</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０００円　（会員割　４</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０００円）　</a:t>
            </a:r>
            <a:endPar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endParaRPr>
          </a:p>
          <a:p>
            <a:pPr marL="457200" indent="-457200">
              <a:buAutoNum type="arabicPeriod"/>
            </a:pP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申し込み方法　 申し込み用紙に必要事項を記載の上</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FAX</a:t>
            </a:r>
          </a:p>
          <a:p>
            <a:pPr marL="457200" indent="-457200">
              <a:buAutoNum type="arabicPeriod" startAt="6"/>
            </a:pP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申し込み期限　 </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2024</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年</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10</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月</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15</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日（水）</a:t>
            </a:r>
            <a:endPar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endParaRPr>
          </a:p>
          <a:p>
            <a:endPar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endParaRPr>
          </a:p>
          <a:p>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問合せ先事務局</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a:t>
            </a:r>
          </a:p>
          <a:p>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一般社団法人　日本人間健康栄養協会　研修関係事務局</a:t>
            </a:r>
            <a:endPar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endParaRPr>
          </a:p>
          <a:p>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319-1117   </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那珂郡東海村東海</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1-8-17</a:t>
            </a:r>
          </a:p>
          <a:p>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FAX  029-287-1889</a:t>
            </a:r>
            <a:r>
              <a:rPr lang="ja-JP" altLang="en-US"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　　　携帯　</a:t>
            </a:r>
            <a:r>
              <a:rPr lang="en-US" altLang="ja-JP" sz="1600" dirty="0">
                <a:solidFill>
                  <a:schemeClr val="tx2">
                    <a:lumMod val="75000"/>
                  </a:schemeClr>
                </a:solidFill>
                <a:latin typeface="HGP創英ﾌﾟﾚｾﾞﾝｽEB" panose="02020800000000000000" pitchFamily="18" charset="-128"/>
                <a:ea typeface="HGP創英ﾌﾟﾚｾﾞﾝｽEB" panose="02020800000000000000" pitchFamily="18" charset="-128"/>
              </a:rPr>
              <a:t>080-3532-5376</a:t>
            </a:r>
          </a:p>
        </p:txBody>
      </p:sp>
    </p:spTree>
    <p:extLst>
      <p:ext uri="{BB962C8B-B14F-4D97-AF65-F5344CB8AC3E}">
        <p14:creationId xmlns:p14="http://schemas.microsoft.com/office/powerpoint/2010/main" val="77929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3E4F254-478B-775D-4ED6-C6ECD0911265}"/>
              </a:ext>
            </a:extLst>
          </p:cNvPr>
          <p:cNvSpPr txBox="1"/>
          <p:nvPr/>
        </p:nvSpPr>
        <p:spPr>
          <a:xfrm>
            <a:off x="3287210" y="3912243"/>
            <a:ext cx="1203767" cy="3416320"/>
          </a:xfrm>
          <a:prstGeom prst="rect">
            <a:avLst/>
          </a:prstGeom>
          <a:noFill/>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pic>
        <p:nvPicPr>
          <p:cNvPr id="5" name="図 4">
            <a:extLst>
              <a:ext uri="{FF2B5EF4-FFF2-40B4-BE49-F238E27FC236}">
                <a16:creationId xmlns:a16="http://schemas.microsoft.com/office/drawing/2014/main" id="{C7B48607-8C6D-6B80-E9B1-8D74991BEDBC}"/>
              </a:ext>
            </a:extLst>
          </p:cNvPr>
          <p:cNvPicPr>
            <a:picLocks noChangeAspect="1"/>
          </p:cNvPicPr>
          <p:nvPr/>
        </p:nvPicPr>
        <p:blipFill>
          <a:blip r:embed="rId2"/>
          <a:stretch>
            <a:fillRect/>
          </a:stretch>
        </p:blipFill>
        <p:spPr>
          <a:xfrm>
            <a:off x="3495357" y="5255736"/>
            <a:ext cx="784860" cy="396240"/>
          </a:xfrm>
          <a:prstGeom prst="rect">
            <a:avLst/>
          </a:prstGeom>
        </p:spPr>
      </p:pic>
      <p:pic>
        <p:nvPicPr>
          <p:cNvPr id="7" name="図 6">
            <a:extLst>
              <a:ext uri="{FF2B5EF4-FFF2-40B4-BE49-F238E27FC236}">
                <a16:creationId xmlns:a16="http://schemas.microsoft.com/office/drawing/2014/main" id="{0070FC65-14BE-D065-811F-32CA138F537B}"/>
              </a:ext>
            </a:extLst>
          </p:cNvPr>
          <p:cNvPicPr>
            <a:picLocks noChangeAspect="1"/>
          </p:cNvPicPr>
          <p:nvPr/>
        </p:nvPicPr>
        <p:blipFill>
          <a:blip r:embed="rId2"/>
          <a:stretch>
            <a:fillRect/>
          </a:stretch>
        </p:blipFill>
        <p:spPr>
          <a:xfrm>
            <a:off x="3495357" y="5255736"/>
            <a:ext cx="784860" cy="396240"/>
          </a:xfrm>
          <a:prstGeom prst="rect">
            <a:avLst/>
          </a:prstGeom>
        </p:spPr>
      </p:pic>
      <p:pic>
        <p:nvPicPr>
          <p:cNvPr id="9" name="図 8">
            <a:extLst>
              <a:ext uri="{FF2B5EF4-FFF2-40B4-BE49-F238E27FC236}">
                <a16:creationId xmlns:a16="http://schemas.microsoft.com/office/drawing/2014/main" id="{851C0C7F-970A-9057-94A9-7C8558ADE1AC}"/>
              </a:ext>
            </a:extLst>
          </p:cNvPr>
          <p:cNvPicPr>
            <a:picLocks noChangeAspect="1"/>
          </p:cNvPicPr>
          <p:nvPr/>
        </p:nvPicPr>
        <p:blipFill>
          <a:blip r:embed="rId3"/>
          <a:stretch>
            <a:fillRect/>
          </a:stretch>
        </p:blipFill>
        <p:spPr>
          <a:xfrm>
            <a:off x="557847" y="657066"/>
            <a:ext cx="6659880" cy="9593580"/>
          </a:xfrm>
          <a:prstGeom prst="rect">
            <a:avLst/>
          </a:prstGeom>
        </p:spPr>
      </p:pic>
    </p:spTree>
    <p:extLst>
      <p:ext uri="{BB962C8B-B14F-4D97-AF65-F5344CB8AC3E}">
        <p14:creationId xmlns:p14="http://schemas.microsoft.com/office/powerpoint/2010/main" val="1276484929"/>
      </p:ext>
    </p:extLst>
  </p:cSld>
  <p:clrMapOvr>
    <a:masterClrMapping/>
  </p:clrMapOvr>
</p:sld>
</file>

<file path=ppt/theme/theme1.xml><?xml version="1.0" encoding="utf-8"?>
<a:theme xmlns:a="http://schemas.openxmlformats.org/drawingml/2006/main" name="Office テーマ">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255</Words>
  <Application>Microsoft Office PowerPoint</Application>
  <PresentationFormat>ユーザー設定</PresentationFormat>
  <Paragraphs>37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AR丸ゴシック体M</vt:lpstr>
      <vt:lpstr>HGP創英ﾌﾟﾚｾﾞﾝｽEB</vt:lpstr>
      <vt:lpstr>HG丸ｺﾞｼｯｸM-PRO</vt:lpstr>
      <vt:lpstr>HG創英ﾌﾟﾚｾﾞﾝｽEB</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2024-08-07T16:31:19Z</cp:lastPrinted>
  <dcterms:created xsi:type="dcterms:W3CDTF">2016-07-27T00:23:44Z</dcterms:created>
  <dcterms:modified xsi:type="dcterms:W3CDTF">2024-09-26T04:46:47Z</dcterms:modified>
</cp:coreProperties>
</file>